
<file path=[Content_Types].xml><?xml version="1.0" encoding="utf-8"?>
<Types xmlns="http://schemas.openxmlformats.org/package/2006/content-types">
  <Default Extension="png" ContentType="image/png"/>
  <Default Extension="svg" ContentType="image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66" r:id="rId4"/>
    <p:sldId id="267" r:id="rId5"/>
    <p:sldId id="264" r:id="rId6"/>
    <p:sldId id="265" r:id="rId7"/>
    <p:sldId id="268" r:id="rId8"/>
    <p:sldId id="263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B8992F-82FD-47B3-B53E-0D3AC9A8EA48}" type="datetime1">
              <a:rPr lang="en-GB"/>
              <a:pPr lvl="0"/>
              <a:t>18/01/2021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FA07F9-F40D-427E-8389-80B3667D8CF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697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8034F2-DA76-4671-A5A0-D0C52523A142}" type="datetime1">
              <a:rPr lang="en-GB"/>
              <a:pPr lvl="0"/>
              <a:t>18/01/2021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62F826-D470-42A9-9DC2-E30E8630493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529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218BB8-CF84-421D-835A-2C6516FA5B80}" type="datetime1">
              <a:rPr lang="en-GB"/>
              <a:pPr lvl="0"/>
              <a:t>18/01/2021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B9AC69-65E3-4631-B2B1-597F8CD8376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752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C5192F-A084-450A-BC76-793BF938B24D}" type="datetime1">
              <a:rPr lang="en-GB"/>
              <a:pPr lvl="0"/>
              <a:t>18/01/2021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157CC0-E304-498F-A836-4DDEDFC6963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031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3C61AF-F857-44FD-A71C-A50800E0A12F}" type="datetime1">
              <a:rPr lang="en-GB"/>
              <a:pPr lvl="0"/>
              <a:t>18/01/2021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209ED2-ACDA-4988-B507-30F63123400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477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89AB16-4DF3-4852-B359-876C762C80EA}" type="datetime1">
              <a:rPr lang="en-GB"/>
              <a:pPr lvl="0"/>
              <a:t>18/01/2021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2E0E48-C3E4-4682-A6AE-6330A32457B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869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D9E38D-BFE3-4B2D-A4AC-456CFD531FC5}" type="datetime1">
              <a:rPr lang="en-GB"/>
              <a:pPr lvl="0"/>
              <a:t>18/01/2021</a:t>
            </a:fld>
            <a:endParaRPr lang="en-GB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217E83-082A-4CBF-99D1-D1CC509E87F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38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16A234-66F5-476F-8664-B3A37518FED7}" type="datetime1">
              <a:rPr lang="en-GB"/>
              <a:pPr lvl="0"/>
              <a:t>18/01/2021</a:t>
            </a:fld>
            <a:endParaRPr lang="en-GB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B74967-4739-4353-9F42-5B100AAA81A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971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F17107-5D2E-46DF-AE12-EBC9D1D1E81D}" type="datetime1">
              <a:rPr lang="en-GB"/>
              <a:pPr lvl="0"/>
              <a:t>18/01/2021</a:t>
            </a:fld>
            <a:endParaRPr lang="en-GB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979E4D-348C-4FED-BD6F-73625132F10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063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D498D2-5618-43DB-8383-7E925E1A0DE3}" type="datetime1">
              <a:rPr lang="en-GB"/>
              <a:pPr lvl="0"/>
              <a:t>18/01/2021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EDDDF8-D5D8-408F-AAD5-4886CC14682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039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2EBB75-D2F6-4BE6-92A2-6FA51E0E99EF}" type="datetime1">
              <a:rPr lang="en-GB"/>
              <a:pPr lvl="0"/>
              <a:t>18/01/2021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C90DCC-3501-412D-9D4F-EC5C1F73CE1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582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A0333B6-16B0-4052-8A15-8419A098A8D2}" type="datetime1">
              <a:rPr lang="en-GB"/>
              <a:pPr lvl="0"/>
              <a:t>18/01/2021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A1581EC-6861-4521-A2A0-B025A0833026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jpe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/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40"/>
          <p:cNvSpPr>
            <a:spLocks noMove="1" noResize="1"/>
          </p:cNvSpPr>
          <p:nvPr/>
        </p:nvSpPr>
        <p:spPr>
          <a:xfrm>
            <a:off x="4038603" y="0"/>
            <a:ext cx="8157453" cy="6858000"/>
          </a:xfrm>
          <a:prstGeom prst="rect">
            <a:avLst/>
          </a:prstGeom>
          <a:gradFill>
            <a:gsLst>
              <a:gs pos="0">
                <a:srgbClr val="4472C4"/>
              </a:gs>
              <a:gs pos="100000">
                <a:srgbClr val="203864"/>
              </a:gs>
            </a:gsLst>
            <a:lin ang="180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Rectangle 42"/>
          <p:cNvSpPr>
            <a:spLocks noMove="1" noResize="1"/>
          </p:cNvSpPr>
          <p:nvPr/>
        </p:nvSpPr>
        <p:spPr>
          <a:xfrm flipH="1">
            <a:off x="4034533" y="1839882"/>
            <a:ext cx="8157462" cy="5017687"/>
          </a:xfrm>
          <a:prstGeom prst="rect">
            <a:avLst/>
          </a:prstGeom>
          <a:gradFill>
            <a:gsLst>
              <a:gs pos="0">
                <a:srgbClr val="8FAADC">
                  <a:alpha val="30000"/>
                </a:srgbClr>
              </a:gs>
              <a:gs pos="100000">
                <a:srgbClr val="000000">
                  <a:alpha val="44000"/>
                </a:srgbClr>
              </a:gs>
            </a:gsLst>
            <a:lin ang="48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Rectangle 44"/>
          <p:cNvSpPr>
            <a:spLocks noMove="1" noResize="1"/>
          </p:cNvSpPr>
          <p:nvPr/>
        </p:nvSpPr>
        <p:spPr>
          <a:xfrm rot="5399996" flipH="1">
            <a:off x="4063176" y="-33133"/>
            <a:ext cx="6858000" cy="6923407"/>
          </a:xfrm>
          <a:prstGeom prst="rect">
            <a:avLst/>
          </a:prstGeom>
          <a:gradFill>
            <a:gsLst>
              <a:gs pos="0">
                <a:srgbClr val="8FAADC">
                  <a:alpha val="0"/>
                </a:srgbClr>
              </a:gs>
              <a:gs pos="100000">
                <a:srgbClr val="4472C4"/>
              </a:gs>
            </a:gsLst>
            <a:lin ang="66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6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055" t="17266" r="31539" b="6451"/>
          <a:stretch>
            <a:fillRect/>
          </a:stretch>
        </p:blipFill>
        <p:spPr>
          <a:xfrm>
            <a:off x="3436077" y="457200"/>
            <a:ext cx="5319842" cy="59436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b="1">
                <a:solidFill>
                  <a:srgbClr val="0070C0"/>
                </a:solidFill>
                <a:latin typeface="Calibri" pitchFamily="34"/>
                <a:cs typeface="Times New Roman" pitchFamily="18"/>
              </a:rPr>
              <a:t>Who is this qualification for? </a:t>
            </a:r>
            <a:br>
              <a:rPr lang="en-GB" b="1">
                <a:solidFill>
                  <a:srgbClr val="0070C0"/>
                </a:solidFill>
                <a:latin typeface="Calibri" pitchFamily="34"/>
                <a:cs typeface="Times New Roman" pitchFamily="18"/>
              </a:rPr>
            </a:b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4572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type="body" idx="3"/>
          </p:nvPr>
        </p:nvSpPr>
        <p:spPr>
          <a:xfrm>
            <a:off x="839784" y="1881807"/>
            <a:ext cx="5157782" cy="4200936"/>
          </a:xfrm>
        </p:spPr>
        <p:txBody>
          <a:bodyPr anchor="t"/>
          <a:lstStyle/>
          <a:p>
            <a:pPr marL="228600" lvl="0" indent="-228600">
              <a:buChar char="•"/>
            </a:pPr>
            <a:r>
              <a:rPr lang="en-GB" sz="2800">
                <a:latin typeface="Calibri" pitchFamily="34"/>
                <a:cs typeface="Times New Roman" pitchFamily="18"/>
              </a:rPr>
              <a:t>The Pearson BTEC National Extended Certificate in Sport is an Applied General qualification for post-16 learners who want to continue their education through applied learning and who aim to progress to </a:t>
            </a:r>
            <a:r>
              <a:rPr lang="en-GB" sz="2800">
                <a:solidFill>
                  <a:srgbClr val="FF0000"/>
                </a:solidFill>
                <a:latin typeface="Calibri" pitchFamily="34"/>
                <a:cs typeface="Times New Roman" pitchFamily="18"/>
              </a:rPr>
              <a:t>higher education </a:t>
            </a:r>
            <a:r>
              <a:rPr lang="en-GB" sz="2800">
                <a:latin typeface="Calibri" pitchFamily="34"/>
                <a:cs typeface="Times New Roman" pitchFamily="18"/>
              </a:rPr>
              <a:t>and ultimately to </a:t>
            </a:r>
            <a:r>
              <a:rPr lang="en-GB" sz="2800">
                <a:solidFill>
                  <a:srgbClr val="FF0000"/>
                </a:solidFill>
                <a:latin typeface="Calibri" pitchFamily="34"/>
                <a:cs typeface="Times New Roman" pitchFamily="18"/>
              </a:rPr>
              <a:t>employment</a:t>
            </a:r>
            <a:r>
              <a:rPr lang="en-GB" sz="2800">
                <a:latin typeface="Calibri" pitchFamily="34"/>
                <a:cs typeface="Times New Roman" pitchFamily="18"/>
              </a:rPr>
              <a:t> in the sport sector.</a:t>
            </a:r>
            <a:endParaRPr lang="en-GB" sz="2800" b="0">
              <a:latin typeface="Calibri" pitchFamily="34"/>
              <a:cs typeface="Times New Roman" pitchFamily="18"/>
            </a:endParaRPr>
          </a:p>
          <a:p>
            <a:pPr marL="228600" lvl="0" indent="-228600">
              <a:buChar char="•"/>
            </a:pPr>
            <a:endParaRPr lang="en-GB" sz="2800" b="0"/>
          </a:p>
        </p:txBody>
      </p:sp>
      <p:sp>
        <p:nvSpPr>
          <p:cNvPr id="5" name="Text Placeholder 4"/>
          <p:cNvSpPr txBox="1">
            <a:spLocks noGrp="1"/>
          </p:cNvSpPr>
          <p:nvPr>
            <p:ph idx="2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/>
          <a:p>
            <a:endParaRPr lang="en-GB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4"/>
          </p:nvPr>
        </p:nvPicPr>
        <p:blipFill>
          <a:blip r:embed="rId2"/>
          <a:srcRect l="23595" t="19819" r="63282" b="26605"/>
          <a:stretch>
            <a:fillRect/>
          </a:stretch>
        </p:blipFill>
        <p:spPr>
          <a:xfrm>
            <a:off x="6586331" y="967407"/>
            <a:ext cx="4765880" cy="55254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24020" y="500057"/>
            <a:ext cx="5120557" cy="1325559"/>
          </a:xfrm>
        </p:spPr>
        <p:txBody>
          <a:bodyPr/>
          <a:lstStyle/>
          <a:p>
            <a:pPr lvl="0"/>
            <a:r>
              <a:rPr lang="en-GB"/>
              <a:t>Unit 1: Anatomy and Physiology</a:t>
            </a:r>
          </a:p>
        </p:txBody>
      </p:sp>
      <p:grpSp>
        <p:nvGrpSpPr>
          <p:cNvPr id="3" name="Content Placeholder 2"/>
          <p:cNvGrpSpPr/>
          <p:nvPr/>
        </p:nvGrpSpPr>
        <p:grpSpPr>
          <a:xfrm>
            <a:off x="906298" y="2975320"/>
            <a:ext cx="4956002" cy="2051950"/>
            <a:chOff x="906298" y="2975320"/>
            <a:chExt cx="4956002" cy="2051950"/>
          </a:xfrm>
        </p:grpSpPr>
        <p:sp>
          <p:nvSpPr>
            <p:cNvPr id="4" name="Freeform 3"/>
            <p:cNvSpPr/>
            <p:nvPr/>
          </p:nvSpPr>
          <p:spPr>
            <a:xfrm>
              <a:off x="906298" y="2975320"/>
              <a:ext cx="656109" cy="65610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CFD5EA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" name="Rectangle 4" descr="Document"/>
            <p:cNvSpPr/>
            <p:nvPr/>
          </p:nvSpPr>
          <p:spPr>
            <a:xfrm>
              <a:off x="1044080" y="3113102"/>
              <a:ext cx="380545" cy="380545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1703005" y="2975320"/>
              <a:ext cx="1546552" cy="656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46553"/>
                <a:gd name="f7" fmla="val 656113"/>
                <a:gd name="f8" fmla="+- 0 0 -90"/>
                <a:gd name="f9" fmla="*/ f3 1 1546553"/>
                <a:gd name="f10" fmla="*/ f4 1 656113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546553"/>
                <a:gd name="f19" fmla="*/ f15 1 656113"/>
                <a:gd name="f20" fmla="*/ 0 f16 1"/>
                <a:gd name="f21" fmla="*/ 0 f15 1"/>
                <a:gd name="f22" fmla="*/ 1546553 f16 1"/>
                <a:gd name="f23" fmla="*/ 656113 f15 1"/>
                <a:gd name="f24" fmla="+- f17 0 f1"/>
                <a:gd name="f25" fmla="*/ f20 1 1546553"/>
                <a:gd name="f26" fmla="*/ f21 1 656113"/>
                <a:gd name="f27" fmla="*/ f22 1 1546553"/>
                <a:gd name="f28" fmla="*/ f23 1 656113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546553" h="656113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0" rIns="0" bIns="0" anchor="ctr" anchorCtr="0" compatLnSpc="1">
              <a:noAutofit/>
            </a:bodyPr>
            <a:lstStyle/>
            <a:p>
              <a:pPr marL="0" marR="0" lvl="0" indent="0" algn="l" defTabSz="488947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1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Content</a:t>
              </a:r>
              <a:r>
                <a:rPr lang="en-GB" sz="11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 </a:t>
              </a:r>
              <a:endPara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3519031" y="2975320"/>
              <a:ext cx="656109" cy="65610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CFD5EA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" name="Rectangle 7" descr="Skeleton"/>
            <p:cNvSpPr/>
            <p:nvPr/>
          </p:nvSpPr>
          <p:spPr>
            <a:xfrm>
              <a:off x="3656822" y="3113102"/>
              <a:ext cx="380545" cy="380545"/>
            </a:xfrm>
            <a:prstGeom prst="rect">
              <a:avLst/>
            </a:prstGeom>
            <a:blipFill>
              <a:blip r:embed="rId3">
                <a:alphaModFix/>
              </a:blip>
              <a:stretch>
                <a:fillRect/>
              </a:stretch>
            </a:blip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4315748" y="2975320"/>
              <a:ext cx="1546552" cy="656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46553"/>
                <a:gd name="f7" fmla="val 656113"/>
                <a:gd name="f8" fmla="+- 0 0 -90"/>
                <a:gd name="f9" fmla="*/ f3 1 1546553"/>
                <a:gd name="f10" fmla="*/ f4 1 656113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546553"/>
                <a:gd name="f19" fmla="*/ f15 1 656113"/>
                <a:gd name="f20" fmla="*/ 0 f16 1"/>
                <a:gd name="f21" fmla="*/ 0 f15 1"/>
                <a:gd name="f22" fmla="*/ 1546553 f16 1"/>
                <a:gd name="f23" fmla="*/ 656113 f15 1"/>
                <a:gd name="f24" fmla="+- f17 0 f1"/>
                <a:gd name="f25" fmla="*/ f20 1 1546553"/>
                <a:gd name="f26" fmla="*/ f21 1 656113"/>
                <a:gd name="f27" fmla="*/ f22 1 1546553"/>
                <a:gd name="f28" fmla="*/ f23 1 656113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546553" h="656113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0" rIns="0" bIns="0" anchor="ctr" anchorCtr="0" compatLnSpc="1">
              <a:noAutofit/>
            </a:bodyPr>
            <a:lstStyle/>
            <a:p>
              <a:pPr marL="0" marR="0" lvl="0" indent="0" algn="l" defTabSz="488947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1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Learners explore how the skeletal, muscular, cardiovascular and respiratory systems function and the fundamentals of the energy systems.</a:t>
              </a:r>
              <a:endPara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906298" y="4371161"/>
              <a:ext cx="656109" cy="65610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CFD5EA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1" name="Rectangle 10" descr="Check List"/>
            <p:cNvSpPr/>
            <p:nvPr/>
          </p:nvSpPr>
          <p:spPr>
            <a:xfrm>
              <a:off x="1044080" y="4508942"/>
              <a:ext cx="380545" cy="380545"/>
            </a:xfrm>
            <a:prstGeom prst="rect">
              <a:avLst/>
            </a:prstGeom>
            <a:blipFill>
              <a:blip r:embed="rId4">
                <a:alphaModFix/>
              </a:blip>
              <a:stretch>
                <a:fillRect/>
              </a:stretch>
            </a:blip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703005" y="4371161"/>
              <a:ext cx="1546552" cy="656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46553"/>
                <a:gd name="f7" fmla="val 656113"/>
                <a:gd name="f8" fmla="+- 0 0 -90"/>
                <a:gd name="f9" fmla="*/ f3 1 1546553"/>
                <a:gd name="f10" fmla="*/ f4 1 656113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546553"/>
                <a:gd name="f19" fmla="*/ f15 1 656113"/>
                <a:gd name="f20" fmla="*/ 0 f16 1"/>
                <a:gd name="f21" fmla="*/ 0 f15 1"/>
                <a:gd name="f22" fmla="*/ 1546553 f16 1"/>
                <a:gd name="f23" fmla="*/ 656113 f15 1"/>
                <a:gd name="f24" fmla="+- f17 0 f1"/>
                <a:gd name="f25" fmla="*/ f20 1 1546553"/>
                <a:gd name="f26" fmla="*/ f21 1 656113"/>
                <a:gd name="f27" fmla="*/ f22 1 1546553"/>
                <a:gd name="f28" fmla="*/ f23 1 656113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546553" h="656113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0" rIns="0" bIns="0" anchor="ctr" anchorCtr="0" compatLnSpc="1">
              <a:noAutofit/>
            </a:bodyPr>
            <a:lstStyle/>
            <a:p>
              <a:pPr marL="0" marR="0" lvl="0" indent="0" algn="l" defTabSz="488947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1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Assessment </a:t>
              </a:r>
              <a:endPara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519031" y="4371161"/>
              <a:ext cx="656109" cy="65610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CFD5EA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" name="Rectangle 13" descr="Books"/>
            <p:cNvSpPr/>
            <p:nvPr/>
          </p:nvSpPr>
          <p:spPr>
            <a:xfrm>
              <a:off x="3656822" y="4508942"/>
              <a:ext cx="380545" cy="380545"/>
            </a:xfrm>
            <a:prstGeom prst="rect">
              <a:avLst/>
            </a:prstGeom>
            <a:blipFill>
              <a:blip r:embed="rId5">
                <a:alphaModFix/>
              </a:blip>
              <a:stretch>
                <a:fillRect/>
              </a:stretch>
            </a:blip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315748" y="4371161"/>
              <a:ext cx="1546552" cy="656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46553"/>
                <a:gd name="f7" fmla="val 656113"/>
                <a:gd name="f8" fmla="+- 0 0 -90"/>
                <a:gd name="f9" fmla="*/ f3 1 1546553"/>
                <a:gd name="f10" fmla="*/ f4 1 656113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546553"/>
                <a:gd name="f19" fmla="*/ f15 1 656113"/>
                <a:gd name="f20" fmla="*/ 0 f16 1"/>
                <a:gd name="f21" fmla="*/ 0 f15 1"/>
                <a:gd name="f22" fmla="*/ 1546553 f16 1"/>
                <a:gd name="f23" fmla="*/ 656113 f15 1"/>
                <a:gd name="f24" fmla="+- f17 0 f1"/>
                <a:gd name="f25" fmla="*/ f20 1 1546553"/>
                <a:gd name="f26" fmla="*/ f21 1 656113"/>
                <a:gd name="f27" fmla="*/ f22 1 1546553"/>
                <a:gd name="f28" fmla="*/ f23 1 656113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546553" h="656113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0" rIns="0" bIns="0" anchor="ctr" anchorCtr="0" compatLnSpc="1">
              <a:noAutofit/>
            </a:bodyPr>
            <a:lstStyle/>
            <a:p>
              <a:pPr marL="0" marR="0" lvl="0" indent="0" algn="l" defTabSz="488947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1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This unit is an externally marked </a:t>
              </a:r>
              <a:r>
                <a:rPr lang="en-GB" sz="11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exam. </a:t>
              </a:r>
              <a:r>
                <a:rPr lang="en-GB" sz="11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It is set and marked by Pearson. </a:t>
              </a:r>
              <a:endPara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pic>
        <p:nvPicPr>
          <p:cNvPr id="16" name="Picture 6" descr="Side View Of Circulatory System Of Head Skeleton Stock Illustration -  Illustration of artery, circulatory: 3622090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963" r="4" b="9037"/>
          <a:stretch>
            <a:fillRect/>
          </a:stretch>
        </p:blipFill>
        <p:spPr>
          <a:xfrm>
            <a:off x="7901257" y="2727728"/>
            <a:ext cx="4290739" cy="41302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Picture 2" descr="Sitting exams? SQA shares top tips to help you prepare - Daily Record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5241" r="6953" b="1"/>
          <a:stretch>
            <a:fillRect/>
          </a:stretch>
        </p:blipFill>
        <p:spPr>
          <a:xfrm>
            <a:off x="6261610" y="0"/>
            <a:ext cx="3519315" cy="300790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5"/>
          <p:cNvSpPr>
            <a:spLocks noMove="1" noResize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grpSp>
        <p:nvGrpSpPr>
          <p:cNvPr id="3" name="Group 147"/>
          <p:cNvGrpSpPr/>
          <p:nvPr/>
        </p:nvGrpSpPr>
        <p:grpSpPr>
          <a:xfrm>
            <a:off x="409706" y="635718"/>
            <a:ext cx="11142210" cy="2482139"/>
            <a:chOff x="409706" y="635718"/>
            <a:chExt cx="11142210" cy="2482139"/>
          </a:xfrm>
        </p:grpSpPr>
        <p:sp>
          <p:nvSpPr>
            <p:cNvPr id="4" name="Freeform 44"/>
            <p:cNvSpPr/>
            <p:nvPr/>
          </p:nvSpPr>
          <p:spPr>
            <a:xfrm>
              <a:off x="11223199" y="635718"/>
              <a:ext cx="328607" cy="17423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7"/>
                <a:gd name="f7" fmla="val 1114"/>
                <a:gd name="f8" fmla="val 987"/>
                <a:gd name="f9" fmla="val 127"/>
                <a:gd name="f10" fmla="+- 0 0 -90"/>
                <a:gd name="f11" fmla="*/ f3 1 207"/>
                <a:gd name="f12" fmla="*/ f4 1 1114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207"/>
                <a:gd name="f21" fmla="*/ f17 1 1114"/>
                <a:gd name="f22" fmla="*/ 207 f18 1"/>
                <a:gd name="f23" fmla="*/ 987 f17 1"/>
                <a:gd name="f24" fmla="*/ 0 f18 1"/>
                <a:gd name="f25" fmla="*/ 1114 f17 1"/>
                <a:gd name="f26" fmla="*/ 127 f17 1"/>
                <a:gd name="f27" fmla="*/ 0 f17 1"/>
                <a:gd name="f28" fmla="+- f19 0 f1"/>
                <a:gd name="f29" fmla="*/ f22 1 207"/>
                <a:gd name="f30" fmla="*/ f23 1 1114"/>
                <a:gd name="f31" fmla="*/ f24 1 207"/>
                <a:gd name="f32" fmla="*/ f25 1 1114"/>
                <a:gd name="f33" fmla="*/ f26 1 1114"/>
                <a:gd name="f34" fmla="*/ f27 1 1114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1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2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51" y="f53"/>
                </a:cxn>
                <a:cxn ang="f28">
                  <a:pos x="f49" y="f54"/>
                </a:cxn>
                <a:cxn ang="f28">
                  <a:pos x="f49" y="f50"/>
                </a:cxn>
              </a:cxnLst>
              <a:rect l="f45" t="f48" r="f46" b="f47"/>
              <a:pathLst>
                <a:path w="207" h="1114">
                  <a:moveTo>
                    <a:pt x="f6" y="f8"/>
                  </a:moveTo>
                  <a:lnTo>
                    <a:pt x="f5" y="f7"/>
                  </a:lnTo>
                  <a:lnTo>
                    <a:pt x="f5" y="f9"/>
                  </a:lnTo>
                  <a:lnTo>
                    <a:pt x="f6" y="f5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20386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 45"/>
            <p:cNvSpPr/>
            <p:nvPr/>
          </p:nvSpPr>
          <p:spPr>
            <a:xfrm>
              <a:off x="409706" y="1022354"/>
              <a:ext cx="709610" cy="20955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7"/>
                <a:gd name="f7" fmla="val 1363"/>
                <a:gd name="f8" fmla="val 987"/>
                <a:gd name="f9" fmla="val 376"/>
                <a:gd name="f10" fmla="+- 0 0 -90"/>
                <a:gd name="f11" fmla="*/ f3 1 447"/>
                <a:gd name="f12" fmla="*/ f4 1 1363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447"/>
                <a:gd name="f21" fmla="*/ f17 1 1363"/>
                <a:gd name="f22" fmla="*/ 447 f18 1"/>
                <a:gd name="f23" fmla="*/ 1363 f17 1"/>
                <a:gd name="f24" fmla="*/ 0 f18 1"/>
                <a:gd name="f25" fmla="*/ 987 f17 1"/>
                <a:gd name="f26" fmla="*/ 0 f17 1"/>
                <a:gd name="f27" fmla="*/ 376 f17 1"/>
                <a:gd name="f28" fmla="+- f19 0 f1"/>
                <a:gd name="f29" fmla="*/ f22 1 447"/>
                <a:gd name="f30" fmla="*/ f23 1 1363"/>
                <a:gd name="f31" fmla="*/ f24 1 447"/>
                <a:gd name="f32" fmla="*/ f25 1 1363"/>
                <a:gd name="f33" fmla="*/ f26 1 1363"/>
                <a:gd name="f34" fmla="*/ f27 1 1363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1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2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51" y="f53"/>
                </a:cxn>
                <a:cxn ang="f28">
                  <a:pos x="f49" y="f54"/>
                </a:cxn>
                <a:cxn ang="f28">
                  <a:pos x="f49" y="f50"/>
                </a:cxn>
              </a:cxnLst>
              <a:rect l="f45" t="f48" r="f46" b="f47"/>
              <a:pathLst>
                <a:path w="447" h="1363">
                  <a:moveTo>
                    <a:pt x="f6" y="f7"/>
                  </a:moveTo>
                  <a:lnTo>
                    <a:pt x="f5" y="f8"/>
                  </a:lnTo>
                  <a:lnTo>
                    <a:pt x="f5" y="f5"/>
                  </a:lnTo>
                  <a:lnTo>
                    <a:pt x="f6" y="f9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20386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46"/>
            <p:cNvSpPr/>
            <p:nvPr/>
          </p:nvSpPr>
          <p:spPr>
            <a:xfrm>
              <a:off x="409706" y="837745"/>
              <a:ext cx="403222" cy="17054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4"/>
                <a:gd name="f7" fmla="val 1109"/>
                <a:gd name="f8" fmla="val 987"/>
                <a:gd name="f9" fmla="val 119"/>
                <a:gd name="f10" fmla="+- 0 0 -90"/>
                <a:gd name="f11" fmla="*/ f3 1 254"/>
                <a:gd name="f12" fmla="*/ f4 1 1109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254"/>
                <a:gd name="f21" fmla="*/ f17 1 1109"/>
                <a:gd name="f22" fmla="*/ 254 f18 1"/>
                <a:gd name="f23" fmla="*/ 987 f17 1"/>
                <a:gd name="f24" fmla="*/ 0 f18 1"/>
                <a:gd name="f25" fmla="*/ 1109 f17 1"/>
                <a:gd name="f26" fmla="*/ 119 f17 1"/>
                <a:gd name="f27" fmla="*/ 0 f17 1"/>
                <a:gd name="f28" fmla="+- f19 0 f1"/>
                <a:gd name="f29" fmla="*/ f22 1 254"/>
                <a:gd name="f30" fmla="*/ f23 1 1109"/>
                <a:gd name="f31" fmla="*/ f24 1 254"/>
                <a:gd name="f32" fmla="*/ f25 1 1109"/>
                <a:gd name="f33" fmla="*/ f26 1 1109"/>
                <a:gd name="f34" fmla="*/ f27 1 1109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1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2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51" y="f53"/>
                </a:cxn>
                <a:cxn ang="f28">
                  <a:pos x="f49" y="f54"/>
                </a:cxn>
                <a:cxn ang="f28">
                  <a:pos x="f49" y="f50"/>
                </a:cxn>
              </a:cxnLst>
              <a:rect l="f45" t="f48" r="f46" b="f47"/>
              <a:pathLst>
                <a:path w="254" h="1109">
                  <a:moveTo>
                    <a:pt x="f6" y="f8"/>
                  </a:moveTo>
                  <a:lnTo>
                    <a:pt x="f5" y="f7"/>
                  </a:lnTo>
                  <a:lnTo>
                    <a:pt x="f5" y="f9"/>
                  </a:lnTo>
                  <a:lnTo>
                    <a:pt x="f6" y="f5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2F559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47"/>
            <p:cNvSpPr/>
            <p:nvPr/>
          </p:nvSpPr>
          <p:spPr>
            <a:xfrm>
              <a:off x="644661" y="640893"/>
              <a:ext cx="168277" cy="17131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6"/>
                <a:gd name="f7" fmla="val 1114"/>
                <a:gd name="f8" fmla="val 1005"/>
                <a:gd name="f9" fmla="val 110"/>
                <a:gd name="f10" fmla="+- 0 0 -90"/>
                <a:gd name="f11" fmla="*/ f3 1 106"/>
                <a:gd name="f12" fmla="*/ f4 1 1114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106"/>
                <a:gd name="f21" fmla="*/ f17 1 1114"/>
                <a:gd name="f22" fmla="*/ 106 f18 1"/>
                <a:gd name="f23" fmla="*/ 1114 f17 1"/>
                <a:gd name="f24" fmla="*/ 0 f18 1"/>
                <a:gd name="f25" fmla="*/ 1005 f17 1"/>
                <a:gd name="f26" fmla="*/ 0 f17 1"/>
                <a:gd name="f27" fmla="*/ 110 f17 1"/>
                <a:gd name="f28" fmla="+- f19 0 f1"/>
                <a:gd name="f29" fmla="*/ f22 1 106"/>
                <a:gd name="f30" fmla="*/ f23 1 1114"/>
                <a:gd name="f31" fmla="*/ f24 1 106"/>
                <a:gd name="f32" fmla="*/ f25 1 1114"/>
                <a:gd name="f33" fmla="*/ f26 1 1114"/>
                <a:gd name="f34" fmla="*/ f27 1 1114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1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2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51" y="f53"/>
                </a:cxn>
                <a:cxn ang="f28">
                  <a:pos x="f49" y="f54"/>
                </a:cxn>
                <a:cxn ang="f28">
                  <a:pos x="f49" y="f50"/>
                </a:cxn>
              </a:cxnLst>
              <a:rect l="f45" t="f48" r="f46" b="f47"/>
              <a:pathLst>
                <a:path w="106" h="1114">
                  <a:moveTo>
                    <a:pt x="f6" y="f7"/>
                  </a:moveTo>
                  <a:lnTo>
                    <a:pt x="f5" y="f8"/>
                  </a:lnTo>
                  <a:lnTo>
                    <a:pt x="f5" y="f5"/>
                  </a:lnTo>
                  <a:lnTo>
                    <a:pt x="f6" y="f9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20386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Rectangle 152"/>
            <p:cNvSpPr/>
            <p:nvPr/>
          </p:nvSpPr>
          <p:spPr>
            <a:xfrm>
              <a:off x="644057" y="635718"/>
              <a:ext cx="10907859" cy="1541458"/>
            </a:xfrm>
            <a:prstGeom prst="rect">
              <a:avLst/>
            </a:prstGeom>
            <a:solidFill>
              <a:srgbClr val="4472C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1047280" y="759802"/>
            <a:ext cx="10306522" cy="1325559"/>
          </a:xfrm>
        </p:spPr>
        <p:txBody>
          <a:bodyPr/>
          <a:lstStyle/>
          <a:p>
            <a:pPr lvl="0"/>
            <a:r>
              <a:rPr lang="en-GB" sz="4000">
                <a:solidFill>
                  <a:srgbClr val="FFFFFF"/>
                </a:solidFill>
              </a:rPr>
              <a:t>Unit 2: Fitness Training and Programming for Health, Sport and Well-being</a:t>
            </a:r>
          </a:p>
        </p:txBody>
      </p:sp>
      <p:pic>
        <p:nvPicPr>
          <p:cNvPr id="10" name="Picture 4" descr="School exam room with teacher (invigilator) watching over students having  stress studying in class or monitoring candidates taking examination in  classroom for admission test education concept - Buy this stock photo and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941" r="22933"/>
          <a:stretch>
            <a:fillRect/>
          </a:stretch>
        </p:blipFill>
        <p:spPr>
          <a:xfrm>
            <a:off x="1424900" y="2492380"/>
            <a:ext cx="3209781" cy="356337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Content Placeholder 2"/>
          <p:cNvSpPr txBox="1">
            <a:spLocks noGrp="1"/>
          </p:cNvSpPr>
          <p:nvPr>
            <p:ph idx="1"/>
          </p:nvPr>
        </p:nvSpPr>
        <p:spPr>
          <a:xfrm>
            <a:off x="5295564" y="2494446"/>
            <a:ext cx="5471531" cy="3563160"/>
          </a:xfrm>
        </p:spPr>
        <p:txBody>
          <a:bodyPr/>
          <a:lstStyle/>
          <a:p>
            <a:pPr lvl="0"/>
            <a:r>
              <a:rPr lang="en-GB" sz="1500"/>
              <a:t>Unit Content</a:t>
            </a:r>
          </a:p>
          <a:p>
            <a:pPr lvl="0"/>
            <a:r>
              <a:rPr lang="en-GB" sz="1500"/>
              <a:t> Learners explore client screening and lifestyle assessment, fitness training </a:t>
            </a:r>
            <a:r>
              <a:rPr lang="en-GB" sz="1800"/>
              <a:t>methods</a:t>
            </a:r>
            <a:r>
              <a:rPr lang="en-GB" sz="1500"/>
              <a:t> and fitness programming to support improvements in a client’s health and well-being</a:t>
            </a:r>
          </a:p>
          <a:p>
            <a:pPr marL="0" lvl="0" indent="0">
              <a:buNone/>
            </a:pPr>
            <a:r>
              <a:rPr lang="en-GB" sz="1500"/>
              <a:t>Assessment </a:t>
            </a:r>
          </a:p>
          <a:p>
            <a:pPr lvl="0"/>
            <a:r>
              <a:rPr lang="en-GB" sz="1500"/>
              <a:t>This unit will be assessed under </a:t>
            </a:r>
            <a:r>
              <a:rPr lang="en-GB" sz="2400" b="1">
                <a:solidFill>
                  <a:srgbClr val="0070C0"/>
                </a:solidFill>
              </a:rPr>
              <a:t>supervised</a:t>
            </a:r>
            <a:r>
              <a:rPr lang="en-GB" sz="1500"/>
              <a:t> conditions. </a:t>
            </a:r>
          </a:p>
          <a:p>
            <a:pPr lvl="0"/>
            <a:r>
              <a:rPr lang="en-GB" sz="1500"/>
              <a:t>Learners will be given a </a:t>
            </a:r>
            <a:r>
              <a:rPr lang="en-GB" sz="2000" b="1">
                <a:solidFill>
                  <a:srgbClr val="7030A0"/>
                </a:solidFill>
              </a:rPr>
              <a:t>case study </a:t>
            </a:r>
            <a:r>
              <a:rPr lang="en-GB" sz="1500"/>
              <a:t>one week before the supervised assessment period to carry out preparatory work. </a:t>
            </a:r>
          </a:p>
          <a:p>
            <a:pPr lvl="0"/>
            <a:r>
              <a:rPr lang="en-GB" sz="1500"/>
              <a:t>During the assessment learners will be given a task that will assess their ability to interpret lifestyle factors and health screening data from a scenario and stimulus information.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0"/>
          <p:cNvSpPr>
            <a:spLocks noMove="1" noResize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grpSp>
        <p:nvGrpSpPr>
          <p:cNvPr id="3" name="Group 72"/>
          <p:cNvGrpSpPr/>
          <p:nvPr/>
        </p:nvGrpSpPr>
        <p:grpSpPr>
          <a:xfrm>
            <a:off x="409706" y="635718"/>
            <a:ext cx="11142210" cy="2482139"/>
            <a:chOff x="409706" y="635718"/>
            <a:chExt cx="11142210" cy="2482139"/>
          </a:xfrm>
        </p:grpSpPr>
        <p:sp>
          <p:nvSpPr>
            <p:cNvPr id="4" name="Freeform 44"/>
            <p:cNvSpPr/>
            <p:nvPr/>
          </p:nvSpPr>
          <p:spPr>
            <a:xfrm>
              <a:off x="11223199" y="635718"/>
              <a:ext cx="328607" cy="17423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7"/>
                <a:gd name="f7" fmla="val 1114"/>
                <a:gd name="f8" fmla="val 987"/>
                <a:gd name="f9" fmla="val 127"/>
                <a:gd name="f10" fmla="+- 0 0 -90"/>
                <a:gd name="f11" fmla="*/ f3 1 207"/>
                <a:gd name="f12" fmla="*/ f4 1 1114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207"/>
                <a:gd name="f21" fmla="*/ f17 1 1114"/>
                <a:gd name="f22" fmla="*/ 207 f18 1"/>
                <a:gd name="f23" fmla="*/ 987 f17 1"/>
                <a:gd name="f24" fmla="*/ 0 f18 1"/>
                <a:gd name="f25" fmla="*/ 1114 f17 1"/>
                <a:gd name="f26" fmla="*/ 127 f17 1"/>
                <a:gd name="f27" fmla="*/ 0 f17 1"/>
                <a:gd name="f28" fmla="+- f19 0 f1"/>
                <a:gd name="f29" fmla="*/ f22 1 207"/>
                <a:gd name="f30" fmla="*/ f23 1 1114"/>
                <a:gd name="f31" fmla="*/ f24 1 207"/>
                <a:gd name="f32" fmla="*/ f25 1 1114"/>
                <a:gd name="f33" fmla="*/ f26 1 1114"/>
                <a:gd name="f34" fmla="*/ f27 1 1114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1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2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51" y="f53"/>
                </a:cxn>
                <a:cxn ang="f28">
                  <a:pos x="f49" y="f54"/>
                </a:cxn>
                <a:cxn ang="f28">
                  <a:pos x="f49" y="f50"/>
                </a:cxn>
              </a:cxnLst>
              <a:rect l="f45" t="f48" r="f46" b="f47"/>
              <a:pathLst>
                <a:path w="207" h="1114">
                  <a:moveTo>
                    <a:pt x="f6" y="f8"/>
                  </a:moveTo>
                  <a:lnTo>
                    <a:pt x="f5" y="f7"/>
                  </a:lnTo>
                  <a:lnTo>
                    <a:pt x="f5" y="f9"/>
                  </a:lnTo>
                  <a:lnTo>
                    <a:pt x="f6" y="f5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20386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 45"/>
            <p:cNvSpPr/>
            <p:nvPr/>
          </p:nvSpPr>
          <p:spPr>
            <a:xfrm>
              <a:off x="409706" y="1022354"/>
              <a:ext cx="709610" cy="20955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7"/>
                <a:gd name="f7" fmla="val 1363"/>
                <a:gd name="f8" fmla="val 987"/>
                <a:gd name="f9" fmla="val 376"/>
                <a:gd name="f10" fmla="+- 0 0 -90"/>
                <a:gd name="f11" fmla="*/ f3 1 447"/>
                <a:gd name="f12" fmla="*/ f4 1 1363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447"/>
                <a:gd name="f21" fmla="*/ f17 1 1363"/>
                <a:gd name="f22" fmla="*/ 447 f18 1"/>
                <a:gd name="f23" fmla="*/ 1363 f17 1"/>
                <a:gd name="f24" fmla="*/ 0 f18 1"/>
                <a:gd name="f25" fmla="*/ 987 f17 1"/>
                <a:gd name="f26" fmla="*/ 0 f17 1"/>
                <a:gd name="f27" fmla="*/ 376 f17 1"/>
                <a:gd name="f28" fmla="+- f19 0 f1"/>
                <a:gd name="f29" fmla="*/ f22 1 447"/>
                <a:gd name="f30" fmla="*/ f23 1 1363"/>
                <a:gd name="f31" fmla="*/ f24 1 447"/>
                <a:gd name="f32" fmla="*/ f25 1 1363"/>
                <a:gd name="f33" fmla="*/ f26 1 1363"/>
                <a:gd name="f34" fmla="*/ f27 1 1363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1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2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51" y="f53"/>
                </a:cxn>
                <a:cxn ang="f28">
                  <a:pos x="f49" y="f54"/>
                </a:cxn>
                <a:cxn ang="f28">
                  <a:pos x="f49" y="f50"/>
                </a:cxn>
              </a:cxnLst>
              <a:rect l="f45" t="f48" r="f46" b="f47"/>
              <a:pathLst>
                <a:path w="447" h="1363">
                  <a:moveTo>
                    <a:pt x="f6" y="f7"/>
                  </a:moveTo>
                  <a:lnTo>
                    <a:pt x="f5" y="f8"/>
                  </a:lnTo>
                  <a:lnTo>
                    <a:pt x="f5" y="f5"/>
                  </a:lnTo>
                  <a:lnTo>
                    <a:pt x="f6" y="f9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20386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46"/>
            <p:cNvSpPr/>
            <p:nvPr/>
          </p:nvSpPr>
          <p:spPr>
            <a:xfrm>
              <a:off x="409706" y="837745"/>
              <a:ext cx="403222" cy="17054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4"/>
                <a:gd name="f7" fmla="val 1109"/>
                <a:gd name="f8" fmla="val 987"/>
                <a:gd name="f9" fmla="val 119"/>
                <a:gd name="f10" fmla="+- 0 0 -90"/>
                <a:gd name="f11" fmla="*/ f3 1 254"/>
                <a:gd name="f12" fmla="*/ f4 1 1109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254"/>
                <a:gd name="f21" fmla="*/ f17 1 1109"/>
                <a:gd name="f22" fmla="*/ 254 f18 1"/>
                <a:gd name="f23" fmla="*/ 987 f17 1"/>
                <a:gd name="f24" fmla="*/ 0 f18 1"/>
                <a:gd name="f25" fmla="*/ 1109 f17 1"/>
                <a:gd name="f26" fmla="*/ 119 f17 1"/>
                <a:gd name="f27" fmla="*/ 0 f17 1"/>
                <a:gd name="f28" fmla="+- f19 0 f1"/>
                <a:gd name="f29" fmla="*/ f22 1 254"/>
                <a:gd name="f30" fmla="*/ f23 1 1109"/>
                <a:gd name="f31" fmla="*/ f24 1 254"/>
                <a:gd name="f32" fmla="*/ f25 1 1109"/>
                <a:gd name="f33" fmla="*/ f26 1 1109"/>
                <a:gd name="f34" fmla="*/ f27 1 1109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1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2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51" y="f53"/>
                </a:cxn>
                <a:cxn ang="f28">
                  <a:pos x="f49" y="f54"/>
                </a:cxn>
                <a:cxn ang="f28">
                  <a:pos x="f49" y="f50"/>
                </a:cxn>
              </a:cxnLst>
              <a:rect l="f45" t="f48" r="f46" b="f47"/>
              <a:pathLst>
                <a:path w="254" h="1109">
                  <a:moveTo>
                    <a:pt x="f6" y="f8"/>
                  </a:moveTo>
                  <a:lnTo>
                    <a:pt x="f5" y="f7"/>
                  </a:lnTo>
                  <a:lnTo>
                    <a:pt x="f5" y="f9"/>
                  </a:lnTo>
                  <a:lnTo>
                    <a:pt x="f6" y="f5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2F559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47"/>
            <p:cNvSpPr/>
            <p:nvPr/>
          </p:nvSpPr>
          <p:spPr>
            <a:xfrm>
              <a:off x="644661" y="640893"/>
              <a:ext cx="168277" cy="17131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6"/>
                <a:gd name="f7" fmla="val 1114"/>
                <a:gd name="f8" fmla="val 1005"/>
                <a:gd name="f9" fmla="val 110"/>
                <a:gd name="f10" fmla="+- 0 0 -90"/>
                <a:gd name="f11" fmla="*/ f3 1 106"/>
                <a:gd name="f12" fmla="*/ f4 1 1114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106"/>
                <a:gd name="f21" fmla="*/ f17 1 1114"/>
                <a:gd name="f22" fmla="*/ 106 f18 1"/>
                <a:gd name="f23" fmla="*/ 1114 f17 1"/>
                <a:gd name="f24" fmla="*/ 0 f18 1"/>
                <a:gd name="f25" fmla="*/ 1005 f17 1"/>
                <a:gd name="f26" fmla="*/ 0 f17 1"/>
                <a:gd name="f27" fmla="*/ 110 f17 1"/>
                <a:gd name="f28" fmla="+- f19 0 f1"/>
                <a:gd name="f29" fmla="*/ f22 1 106"/>
                <a:gd name="f30" fmla="*/ f23 1 1114"/>
                <a:gd name="f31" fmla="*/ f24 1 106"/>
                <a:gd name="f32" fmla="*/ f25 1 1114"/>
                <a:gd name="f33" fmla="*/ f26 1 1114"/>
                <a:gd name="f34" fmla="*/ f27 1 1114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1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2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51" y="f53"/>
                </a:cxn>
                <a:cxn ang="f28">
                  <a:pos x="f49" y="f54"/>
                </a:cxn>
                <a:cxn ang="f28">
                  <a:pos x="f49" y="f50"/>
                </a:cxn>
              </a:cxnLst>
              <a:rect l="f45" t="f48" r="f46" b="f47"/>
              <a:pathLst>
                <a:path w="106" h="1114">
                  <a:moveTo>
                    <a:pt x="f6" y="f7"/>
                  </a:moveTo>
                  <a:lnTo>
                    <a:pt x="f5" y="f8"/>
                  </a:lnTo>
                  <a:lnTo>
                    <a:pt x="f5" y="f5"/>
                  </a:lnTo>
                  <a:lnTo>
                    <a:pt x="f6" y="f9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20386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Rectangle 77"/>
            <p:cNvSpPr/>
            <p:nvPr/>
          </p:nvSpPr>
          <p:spPr>
            <a:xfrm>
              <a:off x="644057" y="635718"/>
              <a:ext cx="10907859" cy="1541458"/>
            </a:xfrm>
            <a:prstGeom prst="rect">
              <a:avLst/>
            </a:prstGeom>
            <a:solidFill>
              <a:srgbClr val="4472C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1047280" y="759802"/>
            <a:ext cx="10306522" cy="1325559"/>
          </a:xfrm>
        </p:spPr>
        <p:txBody>
          <a:bodyPr/>
          <a:lstStyle/>
          <a:p>
            <a:pPr lvl="0"/>
            <a:r>
              <a:rPr lang="en-GB" sz="4000">
                <a:solidFill>
                  <a:srgbClr val="FFFFFF"/>
                </a:solidFill>
              </a:rPr>
              <a:t>Unit 3: Professional Development in the Sports Industry</a:t>
            </a:r>
          </a:p>
        </p:txBody>
      </p:sp>
      <p:sp>
        <p:nvSpPr>
          <p:cNvPr id="10" name="Content Placeholder 2"/>
          <p:cNvSpPr txBox="1">
            <a:spLocks noGrp="1"/>
          </p:cNvSpPr>
          <p:nvPr>
            <p:ph idx="1"/>
          </p:nvPr>
        </p:nvSpPr>
        <p:spPr>
          <a:xfrm>
            <a:off x="1424900" y="2494446"/>
            <a:ext cx="4053544" cy="3563160"/>
          </a:xfrm>
        </p:spPr>
        <p:txBody>
          <a:bodyPr/>
          <a:lstStyle/>
          <a:p>
            <a:pPr lvl="0"/>
            <a:r>
              <a:rPr lang="en-GB" sz="1100" b="1"/>
              <a:t>In this unit you will: </a:t>
            </a:r>
          </a:p>
          <a:p>
            <a:pPr lvl="0"/>
            <a:r>
              <a:rPr lang="en-GB" sz="1100"/>
              <a:t> Understand the career and job opportunities in the sports industry </a:t>
            </a:r>
          </a:p>
          <a:p>
            <a:pPr lvl="0"/>
            <a:r>
              <a:rPr lang="en-GB" sz="1100"/>
              <a:t> Explore own skills using a skills audit to inform a career development action plan </a:t>
            </a:r>
          </a:p>
          <a:p>
            <a:pPr lvl="0"/>
            <a:r>
              <a:rPr lang="en-GB" sz="1100"/>
              <a:t> Undertake a recruitment activity to demonstrate the processes that can lead to a successful job offer in a selected career pathway </a:t>
            </a:r>
          </a:p>
          <a:p>
            <a:pPr lvl="0"/>
            <a:r>
              <a:rPr lang="en-GB" sz="1100"/>
              <a:t> Reflect on the recruitment and selection process and your individual performance.</a:t>
            </a:r>
          </a:p>
          <a:p>
            <a:pPr lvl="0"/>
            <a:endParaRPr lang="en-GB" sz="1100"/>
          </a:p>
          <a:p>
            <a:pPr lvl="0"/>
            <a:r>
              <a:rPr lang="en-GB" sz="1100" b="1"/>
              <a:t>Example assessment Tasks.</a:t>
            </a:r>
          </a:p>
          <a:p>
            <a:pPr lvl="0"/>
            <a:r>
              <a:rPr lang="en-GB" sz="1100"/>
              <a:t>C.P5 Prepare appropriate documentation for use in selection and recruitment activities. </a:t>
            </a:r>
          </a:p>
          <a:p>
            <a:pPr lvl="0"/>
            <a:r>
              <a:rPr lang="en-GB" sz="1100"/>
              <a:t>C.P6 Participate in the selection interviews and activities as an interviewee.</a:t>
            </a:r>
          </a:p>
        </p:txBody>
      </p:sp>
      <p:pic>
        <p:nvPicPr>
          <p:cNvPr id="11" name="Picture 2" descr="15 Things To Include In Every Job Offer | JobMonkey.com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60"/>
          <a:stretch>
            <a:fillRect/>
          </a:stretch>
        </p:blipFill>
        <p:spPr>
          <a:xfrm>
            <a:off x="6096003" y="2494446"/>
            <a:ext cx="4802401" cy="356337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b="1">
                <a:solidFill>
                  <a:srgbClr val="0070C0"/>
                </a:solidFill>
              </a:rPr>
              <a:t>Unit 4: Sports Leadership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2345637"/>
            <a:ext cx="10515600" cy="927649"/>
          </a:xfrm>
        </p:spPr>
        <p:txBody>
          <a:bodyPr/>
          <a:lstStyle/>
          <a:p>
            <a:pPr lvl="0">
              <a:lnSpc>
                <a:spcPct val="70000"/>
              </a:lnSpc>
            </a:pPr>
            <a:r>
              <a:rPr lang="en-GB" sz="2400" b="1">
                <a:solidFill>
                  <a:srgbClr val="0070C0"/>
                </a:solidFill>
              </a:rPr>
              <a:t>Content = </a:t>
            </a:r>
            <a:r>
              <a:rPr lang="en-GB" sz="2400"/>
              <a:t>Learners study what makes a good leader, the different capacities of this role, and the leadership skills and techniques necessary when leading activities in different roles.</a:t>
            </a:r>
          </a:p>
        </p:txBody>
      </p:sp>
      <p:pic>
        <p:nvPicPr>
          <p:cNvPr id="4" name="Picture 2" descr="Dessie Farrell ponders management mix in Dublin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879820" y="3862160"/>
            <a:ext cx="3851416" cy="21696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 descr="Tommy Walsh reveals the seven words Brian Cody used to inspire him to  greatness | SportsJOE.ie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4665" y="4101550"/>
            <a:ext cx="3651802" cy="19302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6" descr="155 Best Sports Quotes For Athletes About Greatness (2020)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96926" y="184946"/>
            <a:ext cx="3824075" cy="168592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Unit 4 Assessment.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10515600" cy="1603372"/>
          </a:xfrm>
        </p:spPr>
        <p:txBody>
          <a:bodyPr/>
          <a:lstStyle/>
          <a:p>
            <a:pPr marL="0" lvl="0" indent="0">
              <a:buNone/>
            </a:pPr>
            <a:r>
              <a:rPr lang="en-GB"/>
              <a:t>Sample Assessment Task </a:t>
            </a:r>
          </a:p>
          <a:p>
            <a:pPr marL="0" lvl="0" indent="0">
              <a:buNone/>
            </a:pPr>
            <a:r>
              <a:rPr lang="en-GB"/>
              <a:t> Explore an effective </a:t>
            </a:r>
            <a:r>
              <a:rPr lang="en-GB" b="1">
                <a:solidFill>
                  <a:srgbClr val="0070C0"/>
                </a:solidFill>
              </a:rPr>
              <a:t>leadership style </a:t>
            </a:r>
            <a:r>
              <a:rPr lang="en-GB"/>
              <a:t>when leading a team during sport and exercise activities</a:t>
            </a:r>
          </a:p>
        </p:txBody>
      </p:sp>
      <p:pic>
        <p:nvPicPr>
          <p:cNvPr id="4" name="Picture 4" descr="Mikel Arteta leading a coaching session at the 2016 FA Wales Coaches  Conference. | Mikel arteta, Coaching, Image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05947" y="3307467"/>
            <a:ext cx="4174437" cy="319996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6" descr="Sports federations leading the way to increase percentage of female coaches  and technical officials - Olympic News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73360" y="3469590"/>
            <a:ext cx="5080442" cy="287572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225140"/>
          </a:xfrm>
        </p:spPr>
        <p:txBody>
          <a:bodyPr/>
          <a:lstStyle/>
          <a:p>
            <a:pPr lvl="0"/>
            <a:r>
              <a:rPr lang="en-GB" sz="2800" b="1"/>
              <a:t/>
            </a:r>
            <a:br>
              <a:rPr lang="en-GB" sz="2800" b="1"/>
            </a:br>
            <a:r>
              <a:rPr lang="en-GB" sz="3200" b="1">
                <a:solidFill>
                  <a:srgbClr val="0070C0"/>
                </a:solidFill>
              </a:rPr>
              <a:t>What could this qualification lead to? </a:t>
            </a:r>
            <a:r>
              <a:rPr lang="en-GB" sz="2800"/>
              <a:t/>
            </a:r>
            <a:br>
              <a:rPr lang="en-GB" sz="2800"/>
            </a:br>
            <a:r>
              <a:rPr lang="en-GB" sz="2800" b="1"/>
              <a:t> </a:t>
            </a:r>
            <a:r>
              <a:rPr lang="en-GB" sz="2000" b="1"/>
              <a:t>For learners who wish to study an aspect of sport in higher education, opportunities include: </a:t>
            </a:r>
            <a:r>
              <a:rPr lang="en-GB" sz="4000"/>
              <a:t/>
            </a:r>
            <a:br>
              <a:rPr lang="en-GB" sz="4000"/>
            </a:br>
            <a:endParaRPr lang="en-GB" sz="400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3934791"/>
            <a:ext cx="10515600" cy="2321689"/>
          </a:xfrm>
        </p:spPr>
        <p:txBody>
          <a:bodyPr/>
          <a:lstStyle/>
          <a:p>
            <a:pPr lvl="0">
              <a:lnSpc>
                <a:spcPct val="70000"/>
              </a:lnSpc>
            </a:pPr>
            <a:endParaRPr lang="en-GB" sz="1500" b="1"/>
          </a:p>
          <a:p>
            <a:pPr lvl="0">
              <a:lnSpc>
                <a:spcPct val="70000"/>
              </a:lnSpc>
            </a:pPr>
            <a:r>
              <a:rPr lang="en-GB" sz="1600">
                <a:solidFill>
                  <a:srgbClr val="0070C0"/>
                </a:solidFill>
              </a:rPr>
              <a:t> BA (Hons) in Sport Studies and Business, if taken alongside A Levels in Business and Maths</a:t>
            </a:r>
          </a:p>
          <a:p>
            <a:pPr lvl="0">
              <a:lnSpc>
                <a:spcPct val="70000"/>
              </a:lnSpc>
            </a:pPr>
            <a:r>
              <a:rPr lang="en-GB" sz="1600">
                <a:solidFill>
                  <a:srgbClr val="0070C0"/>
                </a:solidFill>
              </a:rPr>
              <a:t>  BSC (Hons) in Sport Psychology, if taken alongside a BTEC National Extended Certificate in Applied Science and A Level in Psychology</a:t>
            </a:r>
          </a:p>
          <a:p>
            <a:pPr lvl="0">
              <a:lnSpc>
                <a:spcPct val="70000"/>
              </a:lnSpc>
            </a:pPr>
            <a:r>
              <a:rPr lang="en-GB" sz="1600">
                <a:solidFill>
                  <a:srgbClr val="0070C0"/>
                </a:solidFill>
              </a:rPr>
              <a:t>  BA (Hons) in Sports Education and Special and Inclusive Education, if taken alongside an A Level in English Language and a BTEC National Extended Certificate in Performing Arts</a:t>
            </a:r>
          </a:p>
          <a:p>
            <a:pPr lvl="0">
              <a:lnSpc>
                <a:spcPct val="70000"/>
              </a:lnSpc>
            </a:pPr>
            <a:r>
              <a:rPr lang="en-GB" sz="1600">
                <a:solidFill>
                  <a:srgbClr val="0070C0"/>
                </a:solidFill>
              </a:rPr>
              <a:t>  BA (Hons) in Sport and Exercise Science, if taken alongside a BTEC National Diploma in Applied Science. Learners should always check the entry requirements for degree programmes with specific higher</a:t>
            </a:r>
          </a:p>
          <a:p>
            <a:pPr lvl="0">
              <a:lnSpc>
                <a:spcPct val="70000"/>
              </a:lnSpc>
            </a:pPr>
            <a:r>
              <a:rPr lang="en-GB" sz="1600">
                <a:solidFill>
                  <a:srgbClr val="0070C0"/>
                </a:solidFill>
              </a:rPr>
              <a:t> </a:t>
            </a:r>
          </a:p>
          <a:p>
            <a:pPr lvl="0">
              <a:lnSpc>
                <a:spcPct val="70000"/>
              </a:lnSpc>
            </a:pPr>
            <a:endParaRPr lang="en-GB" sz="1500"/>
          </a:p>
        </p:txBody>
      </p:sp>
      <p:pic>
        <p:nvPicPr>
          <p:cNvPr id="4" name="Picture 4" descr="Ulster University Sports Services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99795" y="1410937"/>
            <a:ext cx="4717773" cy="174307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950" t="48728" r="8077" b="39741"/>
          <a:stretch>
            <a:fillRect/>
          </a:stretch>
        </p:blipFill>
        <p:spPr>
          <a:xfrm>
            <a:off x="689110" y="3253407"/>
            <a:ext cx="8918710" cy="90115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/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40"/>
          <p:cNvSpPr>
            <a:spLocks noMove="1" noResize="1"/>
          </p:cNvSpPr>
          <p:nvPr/>
        </p:nvSpPr>
        <p:spPr>
          <a:xfrm>
            <a:off x="4038603" y="0"/>
            <a:ext cx="8157453" cy="6858000"/>
          </a:xfrm>
          <a:prstGeom prst="rect">
            <a:avLst/>
          </a:prstGeom>
          <a:gradFill>
            <a:gsLst>
              <a:gs pos="0">
                <a:srgbClr val="4472C4"/>
              </a:gs>
              <a:gs pos="100000">
                <a:srgbClr val="203864"/>
              </a:gs>
            </a:gsLst>
            <a:lin ang="180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Rectangle 42"/>
          <p:cNvSpPr>
            <a:spLocks noMove="1" noResize="1"/>
          </p:cNvSpPr>
          <p:nvPr/>
        </p:nvSpPr>
        <p:spPr>
          <a:xfrm flipH="1">
            <a:off x="4034533" y="1839882"/>
            <a:ext cx="8157462" cy="5017687"/>
          </a:xfrm>
          <a:prstGeom prst="rect">
            <a:avLst/>
          </a:prstGeom>
          <a:gradFill>
            <a:gsLst>
              <a:gs pos="0">
                <a:srgbClr val="8FAADC">
                  <a:alpha val="30000"/>
                </a:srgbClr>
              </a:gs>
              <a:gs pos="100000">
                <a:srgbClr val="000000">
                  <a:alpha val="44000"/>
                </a:srgbClr>
              </a:gs>
            </a:gsLst>
            <a:lin ang="48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Rectangle 44"/>
          <p:cNvSpPr>
            <a:spLocks noMove="1" noResize="1"/>
          </p:cNvSpPr>
          <p:nvPr/>
        </p:nvSpPr>
        <p:spPr>
          <a:xfrm rot="5399996" flipH="1">
            <a:off x="4063176" y="-33133"/>
            <a:ext cx="6858000" cy="6923407"/>
          </a:xfrm>
          <a:prstGeom prst="rect">
            <a:avLst/>
          </a:prstGeom>
          <a:gradFill>
            <a:gsLst>
              <a:gs pos="0">
                <a:srgbClr val="8FAADC">
                  <a:alpha val="0"/>
                </a:srgbClr>
              </a:gs>
              <a:gs pos="100000">
                <a:srgbClr val="4472C4"/>
              </a:gs>
            </a:gsLst>
            <a:lin ang="66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6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055" t="17266" r="31539" b="6451"/>
          <a:stretch>
            <a:fillRect/>
          </a:stretch>
        </p:blipFill>
        <p:spPr>
          <a:xfrm>
            <a:off x="3436077" y="457200"/>
            <a:ext cx="5319842" cy="59436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</TotalTime>
  <Words>495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Who is this qualification for?  </vt:lpstr>
      <vt:lpstr>Unit 1: Anatomy and Physiology</vt:lpstr>
      <vt:lpstr>Unit 2: Fitness Training and Programming for Health, Sport and Well-being</vt:lpstr>
      <vt:lpstr>Unit 3: Professional Development in the Sports Industry</vt:lpstr>
      <vt:lpstr>Unit 4: Sports Leadership</vt:lpstr>
      <vt:lpstr>Unit 4 Assessment.</vt:lpstr>
      <vt:lpstr> What could this qualification lead to?   For learners who wish to study an aspect of sport in higher education, opportunities include: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Colgan</dc:creator>
  <cp:lastModifiedBy>T Brown</cp:lastModifiedBy>
  <cp:revision>3</cp:revision>
  <dcterms:created xsi:type="dcterms:W3CDTF">2021-01-18T13:22:52Z</dcterms:created>
  <dcterms:modified xsi:type="dcterms:W3CDTF">2021-01-18T14:27:41Z</dcterms:modified>
</cp:coreProperties>
</file>